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76" r:id="rId5"/>
    <p:sldId id="259" r:id="rId6"/>
    <p:sldId id="270" r:id="rId7"/>
    <p:sldId id="284" r:id="rId8"/>
    <p:sldId id="273" r:id="rId9"/>
    <p:sldId id="280" r:id="rId10"/>
    <p:sldId id="279" r:id="rId11"/>
    <p:sldId id="286" r:id="rId12"/>
    <p:sldId id="282" r:id="rId13"/>
    <p:sldId id="274" r:id="rId14"/>
    <p:sldId id="277" r:id="rId15"/>
    <p:sldId id="278" r:id="rId16"/>
    <p:sldId id="285" r:id="rId17"/>
    <p:sldId id="266" r:id="rId18"/>
    <p:sldId id="275" r:id="rId19"/>
    <p:sldId id="281" r:id="rId20"/>
    <p:sldId id="271" r:id="rId21"/>
    <p:sldId id="283" r:id="rId22"/>
    <p:sldId id="25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8C8"/>
    <a:srgbClr val="FFFFFF"/>
    <a:srgbClr val="934BC9"/>
    <a:srgbClr val="00AFA5"/>
    <a:srgbClr val="00D6C2"/>
    <a:srgbClr val="65C7C9"/>
    <a:srgbClr val="41B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6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CEE24DA-B544-4ABB-B49D-51AD065678F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341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3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33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 VAR QUI ALLONGENT TEMPS DE TRAITEMENT : ENTRAÏNEMENT ET ENERGIE </a:t>
            </a:r>
          </a:p>
          <a:p>
            <a:r>
              <a:rPr lang="fr-FR" dirty="0"/>
              <a:t>Accès données, hardware, hyper param (</a:t>
            </a:r>
            <a:r>
              <a:rPr lang="fr-FR" dirty="0" err="1"/>
              <a:t>lr</a:t>
            </a:r>
            <a:r>
              <a:rPr lang="fr-FR" dirty="0"/>
              <a:t>)</a:t>
            </a:r>
          </a:p>
          <a:p>
            <a:r>
              <a:rPr lang="fr-FR" dirty="0"/>
              <a:t>Corrélation entre taux carbone mesuré ou selon mesures de serveur (par ex)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95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38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72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9"/>
          <p:cNvPicPr/>
          <p:nvPr/>
        </p:nvPicPr>
        <p:blipFill>
          <a:blip r:embed="rId14"/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" name="Image 30"/>
          <p:cNvPicPr/>
          <p:nvPr/>
        </p:nvPicPr>
        <p:blipFill>
          <a:blip r:embed="rId15"/>
          <a:stretch/>
        </p:blipFill>
        <p:spPr>
          <a:xfrm>
            <a:off x="1809000" y="2233440"/>
            <a:ext cx="10382760" cy="20818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09280" y="2925720"/>
            <a:ext cx="7615440" cy="1006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</a:rPr>
              <a:t>Modifiez le style du titre</a:t>
            </a:r>
            <a:endParaRPr lang="fr-FR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2875866-00A7-401A-8879-DEB3D066A86B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Image 24"/>
          <p:cNvPicPr/>
          <p:nvPr/>
        </p:nvPicPr>
        <p:blipFill>
          <a:blip r:embed="rId16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5" name="Graphique 28"/>
          <p:cNvPicPr/>
          <p:nvPr/>
        </p:nvPicPr>
        <p:blipFill>
          <a:blip r:embed="rId17"/>
          <a:stretch/>
        </p:blipFill>
        <p:spPr>
          <a:xfrm>
            <a:off x="8394120" y="169920"/>
            <a:ext cx="1702440" cy="62964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Click to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edit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Second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Third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Fourth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Fifth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Sixth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Seventh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6000480" y="182880"/>
            <a:ext cx="2133000" cy="592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759E20E-6EF7-4643-AB4D-41DBCC3F4BB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0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Image 6"/>
          <p:cNvPicPr/>
          <p:nvPr/>
        </p:nvPicPr>
        <p:blipFill>
          <a:blip r:embed="rId14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49" name="Image 9"/>
          <p:cNvPicPr/>
          <p:nvPr/>
        </p:nvPicPr>
        <p:blipFill>
          <a:blip r:embed="rId15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50" name="Image 10"/>
          <p:cNvPicPr/>
          <p:nvPr/>
        </p:nvPicPr>
        <p:blipFill>
          <a:blip r:embed="rId15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A2F177-019B-4785-90FA-AB1D5D1DA10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1AB11CD8-1D04-E313-0E82-19DAE206C9D0}"/>
              </a:ext>
            </a:extLst>
          </p:cNvPr>
          <p:cNvSpPr/>
          <p:nvPr userDrawn="1"/>
        </p:nvSpPr>
        <p:spPr>
          <a:xfrm>
            <a:off x="-1504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17220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pic>
        <p:nvPicPr>
          <p:cNvPr id="91" name="Image 7"/>
          <p:cNvPicPr/>
          <p:nvPr/>
        </p:nvPicPr>
        <p:blipFill>
          <a:blip r:embed="rId14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2" name="Image 9"/>
          <p:cNvPicPr/>
          <p:nvPr/>
        </p:nvPicPr>
        <p:blipFill>
          <a:blip r:embed="rId14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CC62943-D427-449D-BE3D-95F0E7D705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3F0626-36D4-4FC1-92DB-B779CA02083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Image 8"/>
          <p:cNvPicPr/>
          <p:nvPr/>
        </p:nvPicPr>
        <p:blipFill>
          <a:blip r:embed="rId15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joss.theoj.org/papers/10.21105/joss.00265" TargetMode="External"/><Relationship Id="rId13" Type="http://schemas.openxmlformats.org/officeDocument/2006/relationships/hyperlink" Target="http://arxiv.org/abs/2007.05558" TargetMode="External"/><Relationship Id="rId3" Type="http://schemas.openxmlformats.org/officeDocument/2006/relationships/hyperlink" Target="https://medium.com/@AnasBrital98/inception-v2-cnn-architecture-explained-128464f742ce" TargetMode="External"/><Relationship Id="rId7" Type="http://schemas.openxmlformats.org/officeDocument/2006/relationships/hyperlink" Target="https://zwave-js.github.io/zwave-js-ui/" TargetMode="External"/><Relationship Id="rId12" Type="http://schemas.openxmlformats.org/officeDocument/2006/relationships/hyperlink" Target="http://arxiv.org/abs/1512.0056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ocs.influxdata.com/telegraf/v1/" TargetMode="External"/><Relationship Id="rId11" Type="http://schemas.openxmlformats.org/officeDocument/2006/relationships/hyperlink" Target="https://ieeexplore.ieee.org/document/8900532/" TargetMode="External"/><Relationship Id="rId5" Type="http://schemas.openxmlformats.org/officeDocument/2006/relationships/hyperlink" Target="https://docs.influxdata.com/influxdb/v2/" TargetMode="External"/><Relationship Id="rId10" Type="http://schemas.openxmlformats.org/officeDocument/2006/relationships/hyperlink" Target="https://www.esa.int/Space_Safety/Space_Debris/Space_debris_by_the_numbers" TargetMode="External"/><Relationship Id="rId4" Type="http://schemas.openxmlformats.org/officeDocument/2006/relationships/hyperlink" Target="https://grafana.com/docs/grafana/v10.4/" TargetMode="External"/><Relationship Id="rId9" Type="http://schemas.openxmlformats.org/officeDocument/2006/relationships/hyperlink" Target="http://arxiv.org/abs/2101.0967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19.png"/><Relationship Id="rId10" Type="http://schemas.openxmlformats.org/officeDocument/2006/relationships/image" Target="../media/image55.png"/><Relationship Id="rId4" Type="http://schemas.openxmlformats.org/officeDocument/2006/relationships/image" Target="../media/image18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409280" y="2925720"/>
            <a:ext cx="7615440" cy="1006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1" strike="noStrike" spc="-1" dirty="0">
                <a:solidFill>
                  <a:srgbClr val="FFFFFF"/>
                </a:solidFill>
                <a:latin typeface="Calibri"/>
              </a:rPr>
              <a:t>Optimisation d’algorithmes de traitement d’images en télédétection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807080" y="2225040"/>
            <a:ext cx="6897240" cy="57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Présentation intermédiaire de stage de fin d’études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4EE9835-B3D0-44F7-B081-A49E7F3F2406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6904710" y="4343040"/>
            <a:ext cx="2635530" cy="45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Matthieu Verlynde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7C2E030-38BD-4A3D-069A-796EF2EBD1E7}"/>
              </a:ext>
            </a:extLst>
          </p:cNvPr>
          <p:cNvSpPr txBox="1"/>
          <p:nvPr/>
        </p:nvSpPr>
        <p:spPr>
          <a:xfrm>
            <a:off x="6370680" y="6082200"/>
            <a:ext cx="5654040" cy="63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Maître de stage : Ammar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Mian</a:t>
            </a:r>
            <a:endParaRPr lang="fr-FR" sz="2000" b="1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Enseignant référent </a:t>
            </a:r>
            <a:r>
              <a:rPr lang="fr-FR" sz="2000" b="1" strike="noStrike" spc="-1">
                <a:solidFill>
                  <a:srgbClr val="349393"/>
                </a:solidFill>
                <a:latin typeface="Calibri"/>
              </a:rPr>
              <a:t>: Antoine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Cornuéjols</a:t>
            </a:r>
            <a:endParaRPr lang="fr-FR" sz="2000" b="1" strike="noStrike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US" sz="2000" b="0" strike="noStrike" spc="-1" dirty="0">
              <a:solidFill>
                <a:srgbClr val="349393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different types of components&#10;&#10;Description automatically generated">
            <a:extLst>
              <a:ext uri="{FF2B5EF4-FFF2-40B4-BE49-F238E27FC236}">
                <a16:creationId xmlns:a16="http://schemas.microsoft.com/office/drawing/2014/main" id="{20FB525F-D450-F2E2-64CE-3A6CEF16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4971"/>
            <a:ext cx="9296400" cy="6155949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4CB7F-C635-E841-0605-93600866A0FE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Liang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2576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1F22EF-75F4-FC8D-C3DB-BDB475A4EB72}"/>
              </a:ext>
            </a:extLst>
          </p:cNvPr>
          <p:cNvSpPr txBox="1"/>
          <p:nvPr/>
        </p:nvSpPr>
        <p:spPr>
          <a:xfrm>
            <a:off x="3276956" y="3696531"/>
            <a:ext cx="2575203" cy="25800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Discontinuous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urban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fabric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Beaches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, dunes,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sands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Salt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mar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shes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Intertidal flats</a:t>
            </a: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Estuaries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3F28EB9-93F2-E337-49D3-B099F6140BFD}"/>
              </a:ext>
            </a:extLst>
          </p:cNvPr>
          <p:cNvSpPr txBox="1"/>
          <p:nvPr/>
        </p:nvSpPr>
        <p:spPr>
          <a:xfrm>
            <a:off x="9253991" y="3696531"/>
            <a:ext cx="2282689" cy="265998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Pastures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Broad-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leaved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Mixed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Natural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grassland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Transitional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woodland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shrub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E9AA1F0-E7CA-EFB4-5C29-08E7061E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1" b="55984"/>
          <a:stretch/>
        </p:blipFill>
        <p:spPr>
          <a:xfrm>
            <a:off x="534119" y="3696531"/>
            <a:ext cx="2875614" cy="2665835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FC62F16F-79C1-55D7-A33C-FFB38149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 r="52521"/>
          <a:stretch/>
        </p:blipFill>
        <p:spPr>
          <a:xfrm>
            <a:off x="6518285" y="3610774"/>
            <a:ext cx="2875614" cy="2665835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B1A9A57C-A1E8-F3DF-E656-38B3BCB9B489}"/>
              </a:ext>
            </a:extLst>
          </p:cNvPr>
          <p:cNvSpPr txBox="1"/>
          <p:nvPr/>
        </p:nvSpPr>
        <p:spPr>
          <a:xfrm>
            <a:off x="6518285" y="1385228"/>
            <a:ext cx="4311186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590 326 images</a:t>
            </a:r>
          </a:p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Sentinel-1 (SAR) et Sentinel-2 (optique)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29ABC062-506A-075E-17AF-EA605AA46198}"/>
              </a:ext>
            </a:extLst>
          </p:cNvPr>
          <p:cNvSpPr txBox="1"/>
          <p:nvPr/>
        </p:nvSpPr>
        <p:spPr>
          <a:xfrm>
            <a:off x="360052" y="1014500"/>
            <a:ext cx="5214838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trike="noStrike" spc="-1" dirty="0" err="1">
                <a:solidFill>
                  <a:srgbClr val="000000"/>
                </a:solidFill>
                <a:latin typeface="Calibri"/>
              </a:rPr>
              <a:t>BigEarth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Net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, une base de données satellites de grande taille</a:t>
            </a:r>
            <a:endParaRPr lang="fr-FR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6E8E4-B980-A51B-6482-46D489C7D85A}"/>
              </a:ext>
            </a:extLst>
          </p:cNvPr>
          <p:cNvSpPr txBox="1"/>
          <p:nvPr/>
        </p:nvSpPr>
        <p:spPr>
          <a:xfrm>
            <a:off x="6518285" y="2370431"/>
            <a:ext cx="2605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strike="noStrike" spc="-1" dirty="0" err="1">
                <a:solidFill>
                  <a:srgbClr val="000000"/>
                </a:solidFill>
                <a:latin typeface="Calibri"/>
              </a:rPr>
              <a:t>Multilabellisées</a:t>
            </a:r>
            <a:endParaRPr lang="fr-FR" sz="2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D90A88-C62F-5FB1-F2E7-18179894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9" y="2317726"/>
            <a:ext cx="4311186" cy="100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6">
            <a:extLst>
              <a:ext uri="{FF2B5EF4-FFF2-40B4-BE49-F238E27FC236}">
                <a16:creationId xmlns:a16="http://schemas.microsoft.com/office/drawing/2014/main" id="{B07B096A-8F30-EE88-853C-C4236D785260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CFD71-5179-4A2B-6B6E-35B9CE65821A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7166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2763DA4B-407A-87D8-BCFD-FE19D60C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113019"/>
            <a:ext cx="6054333" cy="2467094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D66A59B4-39D9-8D49-F55C-685429252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7182" r="1379" b="11026"/>
          <a:stretch/>
        </p:blipFill>
        <p:spPr>
          <a:xfrm>
            <a:off x="3580919" y="3961519"/>
            <a:ext cx="7460707" cy="2811430"/>
          </a:xfrm>
          <a:prstGeom prst="rect">
            <a:avLst/>
          </a:prstGeom>
        </p:spPr>
      </p:pic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InceptionV2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D0FE060D-3608-4C55-24BA-58BC08F4028E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6F394B6-66A2-9034-85C6-036FDC2DEB7E}"/>
              </a:ext>
            </a:extLst>
          </p:cNvPr>
          <p:cNvSpPr txBox="1"/>
          <p:nvPr/>
        </p:nvSpPr>
        <p:spPr>
          <a:xfrm>
            <a:off x="10209474" y="4516632"/>
            <a:ext cx="1982526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10⁻³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198B1-CFD4-204C-BB33-E8AE1DB3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93" y="1445808"/>
            <a:ext cx="4239217" cy="16004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F86792-5643-9EC3-1431-701604085F02}"/>
              </a:ext>
            </a:extLst>
          </p:cNvPr>
          <p:cNvSpPr/>
          <p:nvPr/>
        </p:nvSpPr>
        <p:spPr>
          <a:xfrm>
            <a:off x="9624060" y="1802130"/>
            <a:ext cx="1729259" cy="120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Shape 6">
            <a:extLst>
              <a:ext uri="{FF2B5EF4-FFF2-40B4-BE49-F238E27FC236}">
                <a16:creationId xmlns:a16="http://schemas.microsoft.com/office/drawing/2014/main" id="{E27C4C45-0322-8A4C-D660-38B0F0CD74CA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77167-CF2C-C7EA-32B9-4BF457B46F3A}"/>
              </a:ext>
            </a:extLst>
          </p:cNvPr>
          <p:cNvSpPr txBox="1"/>
          <p:nvPr/>
        </p:nvSpPr>
        <p:spPr>
          <a:xfrm>
            <a:off x="155054" y="5832780"/>
            <a:ext cx="2466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(2015)</a:t>
            </a:r>
          </a:p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Brital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(2024)</a:t>
            </a:r>
          </a:p>
          <a:p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9507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Picture 3" descr="A row of blue containers&#10;&#10;Description automatically generated">
            <a:extLst>
              <a:ext uri="{FF2B5EF4-FFF2-40B4-BE49-F238E27FC236}">
                <a16:creationId xmlns:a16="http://schemas.microsoft.com/office/drawing/2014/main" id="{03BBB199-F879-3C7C-366E-300415D6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8"/>
          <a:stretch/>
        </p:blipFill>
        <p:spPr>
          <a:xfrm>
            <a:off x="363794" y="1923066"/>
            <a:ext cx="6725264" cy="1263482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S-CNN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1673D-5BC7-185E-AFE7-1C794B44FE0E}"/>
              </a:ext>
            </a:extLst>
          </p:cNvPr>
          <p:cNvGrpSpPr/>
          <p:nvPr/>
        </p:nvGrpSpPr>
        <p:grpSpPr>
          <a:xfrm>
            <a:off x="2526890" y="3772770"/>
            <a:ext cx="9163222" cy="2583750"/>
            <a:chOff x="162062" y="3272304"/>
            <a:chExt cx="10938115" cy="3084216"/>
          </a:xfrm>
        </p:grpSpPr>
        <p:pic>
          <p:nvPicPr>
            <p:cNvPr id="5" name="Picture 4" descr="A graph with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9B78BFC6-CA38-4155-C286-772E1B8F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74"/>
            <a:stretch/>
          </p:blipFill>
          <p:spPr>
            <a:xfrm>
              <a:off x="162062" y="3272304"/>
              <a:ext cx="5039204" cy="3084216"/>
            </a:xfrm>
            <a:prstGeom prst="rect">
              <a:avLst/>
            </a:prstGeom>
          </p:spPr>
        </p:pic>
        <p:pic>
          <p:nvPicPr>
            <p:cNvPr id="10" name="Picture 9" descr="A graph with a green line and red line&#10;&#10;Description automatically generated">
              <a:extLst>
                <a:ext uri="{FF2B5EF4-FFF2-40B4-BE49-F238E27FC236}">
                  <a16:creationId xmlns:a16="http://schemas.microsoft.com/office/drawing/2014/main" id="{2423DA34-8611-C238-D857-47E2AE78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540" y="3272304"/>
              <a:ext cx="5933637" cy="3084216"/>
            </a:xfrm>
            <a:prstGeom prst="rect">
              <a:avLst/>
            </a:prstGeom>
          </p:spPr>
        </p:pic>
      </p:grpSp>
      <p:sp>
        <p:nvSpPr>
          <p:cNvPr id="12" name="TextShape 1">
            <a:extLst>
              <a:ext uri="{FF2B5EF4-FFF2-40B4-BE49-F238E27FC236}">
                <a16:creationId xmlns:a16="http://schemas.microsoft.com/office/drawing/2014/main" id="{1EEBBBB0-13E9-BD1A-411F-FC9A83E29C3F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4502FAD6-04D1-6A74-A7B6-45C35052C686}"/>
              </a:ext>
            </a:extLst>
          </p:cNvPr>
          <p:cNvSpPr txBox="1"/>
          <p:nvPr/>
        </p:nvSpPr>
        <p:spPr>
          <a:xfrm>
            <a:off x="2754254" y="6295596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10⁻²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0511376-C1BC-2597-88F7-9203DC097236}"/>
              </a:ext>
            </a:extLst>
          </p:cNvPr>
          <p:cNvSpPr txBox="1"/>
          <p:nvPr/>
        </p:nvSpPr>
        <p:spPr>
          <a:xfrm>
            <a:off x="6975762" y="6295595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12F62B-DBD4-2F46-10B7-43AD9507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92" y="1471089"/>
            <a:ext cx="4165227" cy="1609540"/>
          </a:xfrm>
          <a:prstGeom prst="rect">
            <a:avLst/>
          </a:prstGeom>
        </p:spPr>
      </p:pic>
      <p:pic>
        <p:nvPicPr>
          <p:cNvPr id="19" name="Picture 18" descr="A row of blue containers&#10;&#10;Description automatically generated">
            <a:extLst>
              <a:ext uri="{FF2B5EF4-FFF2-40B4-BE49-F238E27FC236}">
                <a16:creationId xmlns:a16="http://schemas.microsoft.com/office/drawing/2014/main" id="{BE6E6428-8D10-52CC-E021-CA23219E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b="65739"/>
          <a:stretch/>
        </p:blipFill>
        <p:spPr>
          <a:xfrm>
            <a:off x="5504317" y="1060884"/>
            <a:ext cx="1253613" cy="7255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2AD2D5-7707-2B59-802F-CA06314C1CD6}"/>
              </a:ext>
            </a:extLst>
          </p:cNvPr>
          <p:cNvSpPr/>
          <p:nvPr/>
        </p:nvSpPr>
        <p:spPr>
          <a:xfrm>
            <a:off x="8809703" y="1813560"/>
            <a:ext cx="914400" cy="123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D0ADF3D2-B5BF-A8BE-869A-4A4659E1B2B0}"/>
              </a:ext>
            </a:extLst>
          </p:cNvPr>
          <p:cNvSpPr txBox="1"/>
          <p:nvPr/>
        </p:nvSpPr>
        <p:spPr>
          <a:xfrm>
            <a:off x="10332720" y="3048000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sp>
        <p:nvSpPr>
          <p:cNvPr id="24" name="TextShape 6">
            <a:extLst>
              <a:ext uri="{FF2B5EF4-FFF2-40B4-BE49-F238E27FC236}">
                <a16:creationId xmlns:a16="http://schemas.microsoft.com/office/drawing/2014/main" id="{8306390A-4BCC-33E3-CFCE-D53CB4AF1303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</p:spTree>
    <p:extLst>
      <p:ext uri="{BB962C8B-B14F-4D97-AF65-F5344CB8AC3E}">
        <p14:creationId xmlns:p14="http://schemas.microsoft.com/office/powerpoint/2010/main" val="56446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3B78C-8110-0784-C3EB-A30C4128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03043"/>
              </p:ext>
            </p:extLst>
          </p:nvPr>
        </p:nvGraphicFramePr>
        <p:xfrm>
          <a:off x="311112" y="1133500"/>
          <a:ext cx="11569775" cy="45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413">
                  <a:extLst>
                    <a:ext uri="{9D8B030D-6E8A-4147-A177-3AD203B41FA5}">
                      <a16:colId xmlns:a16="http://schemas.microsoft.com/office/drawing/2014/main" val="3479157095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56052128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10730605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3034636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2769580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00846796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78139420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304436058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60134764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0253385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882934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51567785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5715201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1743077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1870954833"/>
                    </a:ext>
                  </a:extLst>
                </a:gridCol>
              </a:tblGrid>
              <a:tr h="311974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Mois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Juillet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Août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Septembre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105052"/>
                  </a:ext>
                </a:extLst>
              </a:tr>
              <a:tr h="277793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Semaine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7129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Utilisation de 100% de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BigEarthNet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16967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Passage en multimodal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4450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Fusion d’information</a:t>
                      </a:r>
                    </a:p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énergie + performance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81895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Identification des variables importantes pour les performances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2043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Traitement des données énergétiques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06070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Application de méthodes d’optimisation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5737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Ecriture du rapport final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88061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Préparation du projet de thèse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141217"/>
                  </a:ext>
                </a:extLst>
              </a:tr>
            </a:tbl>
          </a:graphicData>
        </a:graphic>
      </p:graphicFrame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E5EFE-CC2B-A159-2B87-D44A96065CE5}"/>
              </a:ext>
            </a:extLst>
          </p:cNvPr>
          <p:cNvSpPr/>
          <p:nvPr/>
        </p:nvSpPr>
        <p:spPr>
          <a:xfrm>
            <a:off x="3071183" y="1730120"/>
            <a:ext cx="2243733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731D80-2FAA-2357-AC74-74AD1D844244}"/>
              </a:ext>
            </a:extLst>
          </p:cNvPr>
          <p:cNvSpPr/>
          <p:nvPr/>
        </p:nvSpPr>
        <p:spPr>
          <a:xfrm>
            <a:off x="2996969" y="5232760"/>
            <a:ext cx="854538" cy="360000"/>
          </a:xfrm>
          <a:prstGeom prst="homePlate">
            <a:avLst/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iamond Suit with solid fill">
            <a:extLst>
              <a:ext uri="{FF2B5EF4-FFF2-40B4-BE49-F238E27FC236}">
                <a16:creationId xmlns:a16="http://schemas.microsoft.com/office/drawing/2014/main" id="{802DCDD0-4653-3507-D47E-C8FC1BAC6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929" y="5284780"/>
            <a:ext cx="334298" cy="370124"/>
          </a:xfrm>
          <a:prstGeom prst="rect">
            <a:avLst/>
          </a:prstGeom>
        </p:spPr>
      </p:pic>
      <p:pic>
        <p:nvPicPr>
          <p:cNvPr id="14" name="Graphic 13" descr="Diamond Suit with solid fill">
            <a:extLst>
              <a:ext uri="{FF2B5EF4-FFF2-40B4-BE49-F238E27FC236}">
                <a16:creationId xmlns:a16="http://schemas.microsoft.com/office/drawing/2014/main" id="{C552510A-42D2-4309-C007-9E0E3B39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9961" y="1786936"/>
            <a:ext cx="334298" cy="370124"/>
          </a:xfrm>
          <a:prstGeom prst="rect">
            <a:avLst/>
          </a:prstGeom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19A8CB8-4266-B7E1-7EAE-36C54056EFF4}"/>
              </a:ext>
            </a:extLst>
          </p:cNvPr>
          <p:cNvSpPr/>
          <p:nvPr/>
        </p:nvSpPr>
        <p:spPr>
          <a:xfrm>
            <a:off x="3840077" y="2228129"/>
            <a:ext cx="1474839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3137654-80FD-674C-79C6-90DB9B516E7D}"/>
              </a:ext>
            </a:extLst>
          </p:cNvPr>
          <p:cNvSpPr/>
          <p:nvPr/>
        </p:nvSpPr>
        <p:spPr>
          <a:xfrm>
            <a:off x="6979995" y="4228717"/>
            <a:ext cx="3868503" cy="36000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C11B903-D149-E4B1-82F5-9F4E20312328}"/>
              </a:ext>
            </a:extLst>
          </p:cNvPr>
          <p:cNvSpPr/>
          <p:nvPr/>
        </p:nvSpPr>
        <p:spPr>
          <a:xfrm>
            <a:off x="4899984" y="3731243"/>
            <a:ext cx="2989005" cy="36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3C4C1A53-61F9-4DCC-893B-52B8ABFB4505}"/>
              </a:ext>
            </a:extLst>
          </p:cNvPr>
          <p:cNvSpPr/>
          <p:nvPr/>
        </p:nvSpPr>
        <p:spPr>
          <a:xfrm>
            <a:off x="4899984" y="2727325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5EA0A79-39E4-3AA5-14B1-FFFF1CC14E59}"/>
              </a:ext>
            </a:extLst>
          </p:cNvPr>
          <p:cNvSpPr/>
          <p:nvPr/>
        </p:nvSpPr>
        <p:spPr>
          <a:xfrm>
            <a:off x="5314916" y="4727897"/>
            <a:ext cx="6212009" cy="36000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5C7D81F9-5B4C-1E4E-A8BA-D7A72447B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3563" y="4794911"/>
            <a:ext cx="334298" cy="370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EA39A-DF6F-80F9-F097-862816667D10}"/>
              </a:ext>
            </a:extLst>
          </p:cNvPr>
          <p:cNvSpPr txBox="1"/>
          <p:nvPr/>
        </p:nvSpPr>
        <p:spPr>
          <a:xfrm>
            <a:off x="1679748" y="5795387"/>
            <a:ext cx="1577817" cy="43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03/06 – Présentation intermédiaire de stage</a:t>
            </a:r>
            <a:endParaRPr lang="en-US" sz="1100" dirty="0"/>
          </a:p>
        </p:txBody>
      </p:sp>
      <p:pic>
        <p:nvPicPr>
          <p:cNvPr id="23" name="Graphic 22" descr="Diamond Suit with solid fill">
            <a:extLst>
              <a:ext uri="{FF2B5EF4-FFF2-40B4-BE49-F238E27FC236}">
                <a16:creationId xmlns:a16="http://schemas.microsoft.com/office/drawing/2014/main" id="{9BFD208B-2203-0DA9-8026-ACE3D849C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875" y="5798976"/>
            <a:ext cx="334298" cy="3701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3F454B-4AFF-8A98-8568-03DBDE62A142}"/>
              </a:ext>
            </a:extLst>
          </p:cNvPr>
          <p:cNvSpPr txBox="1"/>
          <p:nvPr/>
        </p:nvSpPr>
        <p:spPr>
          <a:xfrm>
            <a:off x="3733920" y="5803156"/>
            <a:ext cx="1660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10/06 – Présentation devant l’école doctorale</a:t>
            </a:r>
            <a:endParaRPr lang="en-US" sz="1100" dirty="0"/>
          </a:p>
        </p:txBody>
      </p:sp>
      <p:pic>
        <p:nvPicPr>
          <p:cNvPr id="26" name="Graphic 25" descr="Diamond Suit with solid fill">
            <a:extLst>
              <a:ext uri="{FF2B5EF4-FFF2-40B4-BE49-F238E27FC236}">
                <a16:creationId xmlns:a16="http://schemas.microsoft.com/office/drawing/2014/main" id="{4441B6C1-943A-6879-EA5E-5EC95A6B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5047" y="5806745"/>
            <a:ext cx="334298" cy="370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4B1E06-E782-F514-B117-0F0605A1264F}"/>
              </a:ext>
            </a:extLst>
          </p:cNvPr>
          <p:cNvSpPr txBox="1"/>
          <p:nvPr/>
        </p:nvSpPr>
        <p:spPr>
          <a:xfrm>
            <a:off x="5865840" y="5795387"/>
            <a:ext cx="157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20/06 – Journée des stagiaires LISTIC</a:t>
            </a:r>
            <a:endParaRPr lang="en-US" sz="1100" dirty="0"/>
          </a:p>
        </p:txBody>
      </p:sp>
      <p:pic>
        <p:nvPicPr>
          <p:cNvPr id="28" name="Graphic 27" descr="Diamond Suit with solid fill">
            <a:extLst>
              <a:ext uri="{FF2B5EF4-FFF2-40B4-BE49-F238E27FC236}">
                <a16:creationId xmlns:a16="http://schemas.microsoft.com/office/drawing/2014/main" id="{994660B2-7CF8-0CA1-AE0E-D81C82051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6967" y="5798976"/>
            <a:ext cx="334298" cy="3701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E9331A-2856-C715-AE52-761BF6A3BEEA}"/>
              </a:ext>
            </a:extLst>
          </p:cNvPr>
          <p:cNvSpPr txBox="1"/>
          <p:nvPr/>
        </p:nvSpPr>
        <p:spPr>
          <a:xfrm>
            <a:off x="7914587" y="5795386"/>
            <a:ext cx="1577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11/06 – Fin du stage</a:t>
            </a:r>
            <a:endParaRPr lang="en-US" sz="1100" dirty="0"/>
          </a:p>
        </p:txBody>
      </p:sp>
      <p:pic>
        <p:nvPicPr>
          <p:cNvPr id="30" name="Graphic 29" descr="Diamond Suit with solid fill">
            <a:extLst>
              <a:ext uri="{FF2B5EF4-FFF2-40B4-BE49-F238E27FC236}">
                <a16:creationId xmlns:a16="http://schemas.microsoft.com/office/drawing/2014/main" id="{3564F4DE-8CB2-E11F-BF52-72194E6A4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438" y="5806745"/>
            <a:ext cx="334298" cy="370124"/>
          </a:xfrm>
          <a:prstGeom prst="rect">
            <a:avLst/>
          </a:prstGeom>
        </p:spPr>
      </p:pic>
      <p:pic>
        <p:nvPicPr>
          <p:cNvPr id="31" name="Graphic 30" descr="Diamond Suit with solid fill">
            <a:extLst>
              <a:ext uri="{FF2B5EF4-FFF2-40B4-BE49-F238E27FC236}">
                <a16:creationId xmlns:a16="http://schemas.microsoft.com/office/drawing/2014/main" id="{456AED53-A4FF-9981-F33E-599EB2CC8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9171" y="4785078"/>
            <a:ext cx="334298" cy="370124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9558BA-1015-62FF-E36C-B37C91286E51}"/>
              </a:ext>
            </a:extLst>
          </p:cNvPr>
          <p:cNvSpPr/>
          <p:nvPr/>
        </p:nvSpPr>
        <p:spPr>
          <a:xfrm>
            <a:off x="4899982" y="3226267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1921680"/>
            <a:ext cx="1033236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thèmes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émergents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en sciences des données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démarche scientifique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classique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mais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centrale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xpérience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complémentaire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à la formation AgroParisTech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838080" y="2974860"/>
            <a:ext cx="1051524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fr-FR" sz="4000" b="1" strike="noStrike" spc="-1" dirty="0">
                <a:solidFill>
                  <a:srgbClr val="349393"/>
                </a:solidFill>
                <a:latin typeface="Calibri"/>
              </a:rPr>
              <a:t>Merci de votre attention.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89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9920" y="858720"/>
            <a:ext cx="11673960" cy="5497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Anas BRITAL. Inception V2 CNN Architecture Explained . Medium. 24 oct. 2021.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https://medium.com/@AnasBrital98/inception-v2-cnn-architecture-explained-128464f742ce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29/05/2024).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GrafanaLabs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10.4 documentation. 2024.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https://grafana.com/docs/grafana/v10.4/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2.10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https://docs.influxdata.com/influxdb/v2/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InfluxDATA. Telegraf version 1.30 documentation. 2024. url : 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https://docs.influxdata.com/telegraf/v1/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Z-Wave JS UI version 9.12.0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https://zwave-js.github.io/zwave-js-ui/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Roger A Light. «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server and client implementation of the MQTT protocol ».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The Journal of Open Source Software 2.13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2017), p. 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2475-9066.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10.21105/joss.00265.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http://joss.theoj.org/papers/10.21105/joss.00265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10/05/2024).</a:t>
            </a:r>
            <a:endParaRPr lang="fr-FR" sz="12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Tailin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Liang et al. «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Pruning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Quantization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Deep Neural Network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Survey ». en. In : (juin 2021).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:2101.09671 [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http://arxiv.org/abs/2101.09671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(visité le 17/05/2024)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url : https://www.unoosa.org/oosa/osoindex/search-ng.jspx?lf_id=#?c=%7B%22filters%22:%5B%7B%22fieldName%22:%22en%23object.status.inOrbit_s1%22,%22value%22:%22Yes%22%7D%5D,%22match%22:%22earth%20observation%22,%22sortings%22:%5B%7B%22fieldName%22:%22object.launch.dateOfLaunch_s1%22,%22dir%22:%22desc%22%7D%5D,%22termMatch%22:%22earth%20observation%22%7D (visité le 23/05/2024).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 debris by the numbers.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https://www.esa.int/Space_Safety/Space_Debris/Space_debris_by_the_numbers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23/05/2024)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Gencer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Sumbul et al. «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Bigearthnet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Large-Scale Benchmark Archive for Remote Sensing Image Understanding ».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IGARSS 2019 - 2019 IEEE International Geoscience and Remote Sensing Symposium. Yokohama, Japan : IEEE,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2019, p. 5901-5904.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978-1-5386-9154-0.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10.1109/IGARSS.2019.8900532.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/>
              </a:rPr>
              <a:t>https://ieeexplore.ieee.org/document/8900532/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08/04/2024).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Christian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« Rethinking the Inception Architecture for Computer Vision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2015).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:1512.00567 [cs].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10.48550/arXiv.1512.00567.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/>
              </a:rPr>
              <a:t>http://arxiv.org/abs/1512.00567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Neil C. Thompson et al. « The Computational Limits of Deep Learning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2022).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:2007.05558 [cs, stat].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10.48550/arXiv.2007.05558.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/>
              </a:rPr>
              <a:t>http://arxiv.org/abs/2007.05558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200" strike="noStrike" spc="-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24985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43502" y="1236406"/>
            <a:ext cx="3507778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 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Finaliser la base de travail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Toutes les données S1 et S2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Multimodal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24BDDD-5E00-4BA3-84F6-BF3A473ECC1F}"/>
              </a:ext>
            </a:extLst>
          </p:cNvPr>
          <p:cNvCxnSpPr/>
          <p:nvPr/>
        </p:nvCxnSpPr>
        <p:spPr>
          <a:xfrm>
            <a:off x="4038480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18AFD7-220B-0C3B-1965-B41E8AC81BDB}"/>
              </a:ext>
            </a:extLst>
          </p:cNvPr>
          <p:cNvCxnSpPr/>
          <p:nvPr/>
        </p:nvCxnSpPr>
        <p:spPr>
          <a:xfrm>
            <a:off x="8133616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Shape 1">
            <a:extLst>
              <a:ext uri="{FF2B5EF4-FFF2-40B4-BE49-F238E27FC236}">
                <a16:creationId xmlns:a16="http://schemas.microsoft.com/office/drawing/2014/main" id="{BDF4BA8E-06B3-C7A0-13FD-96ACE2615816}"/>
              </a:ext>
            </a:extLst>
          </p:cNvPr>
          <p:cNvSpPr txBox="1"/>
          <p:nvPr/>
        </p:nvSpPr>
        <p:spPr>
          <a:xfrm>
            <a:off x="4174840" y="1236406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2.   Fusion d’information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Consommation électrique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Performances de classification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Métrique d’évaluation</a:t>
            </a:r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B6F64-393E-AE90-A6F5-1C19A15AEAE5}"/>
              </a:ext>
            </a:extLst>
          </p:cNvPr>
          <p:cNvSpPr/>
          <p:nvPr/>
        </p:nvSpPr>
        <p:spPr>
          <a:xfrm>
            <a:off x="620482" y="4591665"/>
            <a:ext cx="2742835" cy="1029929"/>
          </a:xfrm>
          <a:prstGeom prst="rect">
            <a:avLst/>
          </a:prstGeom>
          <a:solidFill>
            <a:srgbClr val="63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from Réunion avec les utilisateurs de MUST le 25 octobre 2022">
            <a:extLst>
              <a:ext uri="{FF2B5EF4-FFF2-40B4-BE49-F238E27FC236}">
                <a16:creationId xmlns:a16="http://schemas.microsoft.com/office/drawing/2014/main" id="{D767E288-3319-A1E6-58D5-24458D4D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4729606"/>
            <a:ext cx="2190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CDD49B89-7163-B7B6-A6D4-38EE1D7B3DE5}"/>
              </a:ext>
            </a:extLst>
          </p:cNvPr>
          <p:cNvSpPr txBox="1"/>
          <p:nvPr/>
        </p:nvSpPr>
        <p:spPr>
          <a:xfrm>
            <a:off x="8283442" y="1229031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3.   Optimisation de modèle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Traitement des données collectées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Tests de méthodes d’optimisations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11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31303-194A-E36E-7AB4-2A2CCB4F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00954"/>
            <a:ext cx="9049303" cy="5992326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96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380" y="1415845"/>
            <a:ext cx="10515240" cy="44736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Evaluer le compromis performance/efficacité énergétique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Optimiser les traitements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6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113976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Au LISTIC, la recherche en informatique pour l’environnement et l’humain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La télédétection : gestion de l'environnement aux coûts écologiques croissants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Optimiser les algorithmes de traitement d'images satellites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Des méthodes d'optimisations variées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Evaluer le compromis performance/efficacité énergétique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Travaux effectués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Enregistrement de données d'efficience computationnelle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Cas d'étude sur la base de données 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Calibri"/>
              </a:rPr>
              <a:t>BigEarthNet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Travaux effectués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Aeotec Smart Switch 7 Z-Wave Plus Switch : Amazon.fr: Informatique">
            <a:extLst>
              <a:ext uri="{FF2B5EF4-FFF2-40B4-BE49-F238E27FC236}">
                <a16:creationId xmlns:a16="http://schemas.microsoft.com/office/drawing/2014/main" id="{28F824A0-A8E8-5539-C751-6F3CC787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" y="4236065"/>
            <a:ext cx="1645683" cy="8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DAADB-A5A6-AA6D-6C2D-1D818E3A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5" y="1950084"/>
            <a:ext cx="521110" cy="52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EB04C-80E8-C50F-D5E6-4FBC2E7D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75" y="3396274"/>
            <a:ext cx="521110" cy="521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61D677-387B-06BE-32A1-9999C42AE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75" y="2681579"/>
            <a:ext cx="521110" cy="521110"/>
          </a:xfrm>
          <a:prstGeom prst="rect">
            <a:avLst/>
          </a:prstGeom>
        </p:spPr>
      </p:pic>
      <p:pic>
        <p:nvPicPr>
          <p:cNvPr id="1028" name="Picture 4" descr="Installation of Telegraf on Ubuntu 20.04 | by Vijay | YavarTechWorks |  Medium">
            <a:extLst>
              <a:ext uri="{FF2B5EF4-FFF2-40B4-BE49-F238E27FC236}">
                <a16:creationId xmlns:a16="http://schemas.microsoft.com/office/drawing/2014/main" id="{9DCDB679-3E25-79B4-57ED-DB989A5CA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22848" r="9981" b="24382"/>
          <a:stretch/>
        </p:blipFill>
        <p:spPr bwMode="auto">
          <a:xfrm>
            <a:off x="4360305" y="2612461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98D05C-2B79-96AB-E3A8-F2832A74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24950" r="19010" b="24950"/>
          <a:stretch/>
        </p:blipFill>
        <p:spPr bwMode="auto">
          <a:xfrm>
            <a:off x="6861507" y="2627783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- Icônes Médias sociaux et logos">
            <a:extLst>
              <a:ext uri="{FF2B5EF4-FFF2-40B4-BE49-F238E27FC236}">
                <a16:creationId xmlns:a16="http://schemas.microsoft.com/office/drawing/2014/main" id="{3601D613-7CEE-F956-8950-472F7D39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34" y="2398900"/>
            <a:ext cx="2172931" cy="10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-Wave JS UI">
            <a:extLst>
              <a:ext uri="{FF2B5EF4-FFF2-40B4-BE49-F238E27FC236}">
                <a16:creationId xmlns:a16="http://schemas.microsoft.com/office/drawing/2014/main" id="{21FD0BC9-95B3-7D13-DB7F-51EDDAD3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42" y="4289275"/>
            <a:ext cx="2742840" cy="7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59190FED-6D51-02D4-0BBB-C494F7A1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r="22742"/>
          <a:stretch/>
        </p:blipFill>
        <p:spPr bwMode="auto">
          <a:xfrm>
            <a:off x="5644884" y="4247517"/>
            <a:ext cx="1022555" cy="9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A1880-2BE3-09B4-6D04-404E3046FF87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2000982" y="4682045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96AA6F-FAE1-3DE4-8DDC-5FBD032EBBF7}"/>
              </a:ext>
            </a:extLst>
          </p:cNvPr>
          <p:cNvCxnSpPr>
            <a:cxnSpLocks/>
          </p:cNvCxnSpPr>
          <p:nvPr/>
        </p:nvCxnSpPr>
        <p:spPr>
          <a:xfrm>
            <a:off x="5073562" y="4682044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97749" y="1921320"/>
            <a:ext cx="7235656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Laboratoire d’Informatique, Système et Traitement de l’Information et de la Connaissance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b="0" u="sng" strike="noStrike" spc="-1" dirty="0">
                <a:solidFill>
                  <a:srgbClr val="000000"/>
                </a:solidFill>
                <a:uFillTx/>
                <a:latin typeface="Calibri"/>
              </a:rPr>
              <a:t>2 thèmes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 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ReGaRD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 : Représentation et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tRaitement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 des Données pour l’humain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AFUTÉ 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: Apprentissage, </a:t>
            </a:r>
            <a:r>
              <a:rPr lang="fr-FR" sz="2400" b="1" strike="noStrike" spc="-1" dirty="0" err="1">
                <a:solidFill>
                  <a:srgbClr val="000000"/>
                </a:solidFill>
                <a:latin typeface="Calibri"/>
              </a:rPr>
              <a:t>FUsion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 et Télédétection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Au LISTIC, la recherche en informatique pour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l’environnement et l’humain</a:t>
            </a: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6" name="Picture 2" descr="listic">
            <a:extLst>
              <a:ext uri="{FF2B5EF4-FFF2-40B4-BE49-F238E27FC236}">
                <a16:creationId xmlns:a16="http://schemas.microsoft.com/office/drawing/2014/main" id="{F48E2338-9AD4-F38B-8F31-045C5EDE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2" y="5268696"/>
            <a:ext cx="2853777" cy="99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B199E-E746-9FE7-E9FF-C9BBC350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17" y="1921320"/>
            <a:ext cx="3853661" cy="425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192132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La télédétection : gestion de l’environnement aux coûts écologiques croissants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pic>
        <p:nvPicPr>
          <p:cNvPr id="3" name="Picture 2" descr="A graph showing the growth of a computer&#10;&#10;Description automatically generated">
            <a:extLst>
              <a:ext uri="{FF2B5EF4-FFF2-40B4-BE49-F238E27FC236}">
                <a16:creationId xmlns:a16="http://schemas.microsoft.com/office/drawing/2014/main" id="{25E40F5C-11AC-E12E-4CA5-DF6D4D88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11245" b="7470"/>
          <a:stretch/>
        </p:blipFill>
        <p:spPr>
          <a:xfrm>
            <a:off x="5365820" y="2202840"/>
            <a:ext cx="6551260" cy="3205316"/>
          </a:xfrm>
          <a:prstGeom prst="rect">
            <a:avLst/>
          </a:prstGeom>
        </p:spPr>
      </p:pic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274320" y="2497394"/>
            <a:ext cx="4720467" cy="3205316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9000 satellites en 2023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1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500 en observation de la Terre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</a:rPr>
              <a:t>Applications: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glaciologie, 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volcanologie, s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uivi de territoire, gestion de milieu naturels, agronomie…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413CC-B3D3-40CC-CEB7-3D6F73F4044F}"/>
              </a:ext>
            </a:extLst>
          </p:cNvPr>
          <p:cNvSpPr txBox="1"/>
          <p:nvPr/>
        </p:nvSpPr>
        <p:spPr>
          <a:xfrm>
            <a:off x="5596991" y="1870803"/>
            <a:ext cx="5586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Demande de puissance de calcul en apprentissage profond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BD4A-58FA-BB6C-B471-A4C3EA6EE8D3}"/>
              </a:ext>
            </a:extLst>
          </p:cNvPr>
          <p:cNvSpPr txBox="1"/>
          <p:nvPr/>
        </p:nvSpPr>
        <p:spPr>
          <a:xfrm rot="16200000">
            <a:off x="4301880" y="3526038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Nombre de calculs relatifs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7F0EC-08D6-458D-6634-47F15705A37E}"/>
              </a:ext>
            </a:extLst>
          </p:cNvPr>
          <p:cNvSpPr txBox="1"/>
          <p:nvPr/>
        </p:nvSpPr>
        <p:spPr>
          <a:xfrm>
            <a:off x="8253362" y="5374507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Année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38588-3A04-A075-3DDB-F5934DF4DA46}"/>
              </a:ext>
            </a:extLst>
          </p:cNvPr>
          <p:cNvSpPr txBox="1"/>
          <p:nvPr/>
        </p:nvSpPr>
        <p:spPr>
          <a:xfrm>
            <a:off x="8887094" y="5865872"/>
            <a:ext cx="2466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Thompson et al. </a:t>
            </a:r>
            <a:r>
              <a:rPr lang="en-US" sz="14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(2022)</a:t>
            </a:r>
          </a:p>
          <a:p>
            <a:pPr algn="r"/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(n. d.)</a:t>
            </a:r>
          </a:p>
        </p:txBody>
      </p:sp>
    </p:spTree>
    <p:extLst>
      <p:ext uri="{BB962C8B-B14F-4D97-AF65-F5344CB8AC3E}">
        <p14:creationId xmlns:p14="http://schemas.microsoft.com/office/powerpoint/2010/main" val="353677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Objectif double :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1217060" y="3165065"/>
            <a:ext cx="3764160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Métrique d’évaluation </a:t>
            </a:r>
            <a:r>
              <a:rPr lang="fr-FR" sz="2800" b="1" spc="-1" dirty="0">
                <a:solidFill>
                  <a:srgbClr val="FFC000"/>
                </a:solidFill>
                <a:latin typeface="Calibri"/>
              </a:rPr>
              <a:t>énergie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fr-FR" sz="2800" b="1" spc="-1" dirty="0">
                <a:solidFill>
                  <a:srgbClr val="0070C0"/>
                </a:solidFill>
                <a:latin typeface="Calibri"/>
              </a:rPr>
              <a:t>performance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E99942C0-934B-EA2D-5C40-FAB0E40FAD28}"/>
              </a:ext>
            </a:extLst>
          </p:cNvPr>
          <p:cNvSpPr txBox="1"/>
          <p:nvPr/>
        </p:nvSpPr>
        <p:spPr>
          <a:xfrm>
            <a:off x="6812786" y="3165988"/>
            <a:ext cx="3565176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Méthodes d’optimisation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25DAE3-D444-7234-2594-15D864B6BC34}"/>
              </a:ext>
            </a:extLst>
          </p:cNvPr>
          <p:cNvSpPr/>
          <p:nvPr/>
        </p:nvSpPr>
        <p:spPr>
          <a:xfrm>
            <a:off x="1058946" y="2624194"/>
            <a:ext cx="4080387" cy="231248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2609A-EAD1-F258-001F-DF1B1CC63E26}"/>
              </a:ext>
            </a:extLst>
          </p:cNvPr>
          <p:cNvSpPr/>
          <p:nvPr/>
        </p:nvSpPr>
        <p:spPr>
          <a:xfrm>
            <a:off x="6538154" y="2657750"/>
            <a:ext cx="4080387" cy="231248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FE1195-4D27-A62B-2157-70E9E835E052}"/>
              </a:ext>
            </a:extLst>
          </p:cNvPr>
          <p:cNvSpPr/>
          <p:nvPr/>
        </p:nvSpPr>
        <p:spPr>
          <a:xfrm rot="10800000">
            <a:off x="5139333" y="3618127"/>
            <a:ext cx="1432874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E0E7C-8456-4EDE-E0BF-153C237C343D}"/>
              </a:ext>
            </a:extLst>
          </p:cNvPr>
          <p:cNvCxnSpPr>
            <a:cxnSpLocks/>
          </p:cNvCxnSpPr>
          <p:nvPr/>
        </p:nvCxnSpPr>
        <p:spPr>
          <a:xfrm>
            <a:off x="5919019" y="2283086"/>
            <a:ext cx="0" cy="2985768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DBEAF3-00FC-B9F1-7F85-6841AC92B31A}"/>
              </a:ext>
            </a:extLst>
          </p:cNvPr>
          <p:cNvSpPr/>
          <p:nvPr/>
        </p:nvSpPr>
        <p:spPr>
          <a:xfrm>
            <a:off x="5648707" y="3357288"/>
            <a:ext cx="540623" cy="545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A460E-FF11-BB52-E59D-56C46BA3BAC0}"/>
              </a:ext>
            </a:extLst>
          </p:cNvPr>
          <p:cNvSpPr/>
          <p:nvPr/>
        </p:nvSpPr>
        <p:spPr>
          <a:xfrm>
            <a:off x="262891" y="2249576"/>
            <a:ext cx="4427094" cy="2775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Shape 1"/>
          <p:cNvSpPr txBox="1"/>
          <p:nvPr/>
        </p:nvSpPr>
        <p:spPr>
          <a:xfrm>
            <a:off x="333681" y="2737614"/>
            <a:ext cx="4268800" cy="202105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C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omplexité algorithmique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Descripteur de Bachmann-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Landeau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b="0" i="1" strike="noStrike" spc="-1" dirty="0">
                <a:solidFill>
                  <a:srgbClr val="000000"/>
                </a:solidFill>
                <a:latin typeface="Calibri"/>
              </a:rPr>
              <a:t>Big 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Lignes de codes, volume d’Halstead, nombre cyclomatique…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Les métriques de la littérature 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D5FC0ED-209B-B053-55D3-6BAE97FA26CA}"/>
              </a:ext>
            </a:extLst>
          </p:cNvPr>
          <p:cNvSpPr txBox="1"/>
          <p:nvPr/>
        </p:nvSpPr>
        <p:spPr>
          <a:xfrm>
            <a:off x="333681" y="2257070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Durée d’exécution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9DF85E-7C4B-5D5C-3C65-1D419DE78208}"/>
              </a:ext>
            </a:extLst>
          </p:cNvPr>
          <p:cNvSpPr txBox="1"/>
          <p:nvPr/>
        </p:nvSpPr>
        <p:spPr>
          <a:xfrm>
            <a:off x="333681" y="4447417"/>
            <a:ext cx="2917177" cy="5779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Mesure empirique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BCC919D-EBFF-0FD1-F5C4-55C8C599C754}"/>
              </a:ext>
            </a:extLst>
          </p:cNvPr>
          <p:cNvSpPr txBox="1"/>
          <p:nvPr/>
        </p:nvSpPr>
        <p:spPr>
          <a:xfrm>
            <a:off x="7336213" y="2387228"/>
            <a:ext cx="4197026" cy="117942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Performances du modèle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Performances sur la tâche effectuée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Exemple : précision de classification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98D06581-A0ED-C316-A9BB-EA2C5E70CAD8}"/>
              </a:ext>
            </a:extLst>
          </p:cNvPr>
          <p:cNvSpPr txBox="1"/>
          <p:nvPr/>
        </p:nvSpPr>
        <p:spPr>
          <a:xfrm>
            <a:off x="4470409" y="5790566"/>
            <a:ext cx="5731608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Emission en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Énergie (kWh) × intensité carbone (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/kWh)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F556A1-6935-FFFD-CDFF-16EF2A8BB838}"/>
              </a:ext>
            </a:extLst>
          </p:cNvPr>
          <p:cNvSpPr/>
          <p:nvPr/>
        </p:nvSpPr>
        <p:spPr>
          <a:xfrm>
            <a:off x="7179886" y="2340490"/>
            <a:ext cx="4427094" cy="1840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197F-667D-E55C-5795-F6E08C7F3992}"/>
              </a:ext>
            </a:extLst>
          </p:cNvPr>
          <p:cNvSpPr/>
          <p:nvPr/>
        </p:nvSpPr>
        <p:spPr>
          <a:xfrm>
            <a:off x="4470408" y="5794511"/>
            <a:ext cx="5862311" cy="820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8CC0D-FF28-5ED7-D869-8F3D497475CB}"/>
              </a:ext>
            </a:extLst>
          </p:cNvPr>
          <p:cNvSpPr/>
          <p:nvPr/>
        </p:nvSpPr>
        <p:spPr>
          <a:xfrm rot="2432797">
            <a:off x="2997160" y="5181781"/>
            <a:ext cx="17332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262A0837-CA89-39E0-B182-35BF822F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282" y="3173753"/>
            <a:ext cx="825381" cy="825381"/>
          </a:xfrm>
          <a:prstGeom prst="rect">
            <a:avLst/>
          </a:prstGeom>
        </p:spPr>
      </p:pic>
      <p:pic>
        <p:nvPicPr>
          <p:cNvPr id="19" name="Graphic 18" descr="Plugged Unplugged with solid fill">
            <a:extLst>
              <a:ext uri="{FF2B5EF4-FFF2-40B4-BE49-F238E27FC236}">
                <a16:creationId xmlns:a16="http://schemas.microsoft.com/office/drawing/2014/main" id="{42E865CF-437E-4F49-756B-7B6CDD40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624" y="2283086"/>
            <a:ext cx="691300" cy="691300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FB814639-693D-3D97-5A21-E9B6FBA83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5278" y="3467003"/>
            <a:ext cx="711702" cy="711701"/>
          </a:xfrm>
          <a:prstGeom prst="rect">
            <a:avLst/>
          </a:prstGeom>
        </p:spPr>
      </p:pic>
      <p:pic>
        <p:nvPicPr>
          <p:cNvPr id="23" name="Graphic 22" descr="Leaf with solid fill">
            <a:extLst>
              <a:ext uri="{FF2B5EF4-FFF2-40B4-BE49-F238E27FC236}">
                <a16:creationId xmlns:a16="http://schemas.microsoft.com/office/drawing/2014/main" id="{B0A16558-E9E5-B275-08A0-9FFA12D16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1017" y="5950419"/>
            <a:ext cx="646351" cy="64635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A8337D-156E-9283-F7B1-E88D6B6A403E}"/>
              </a:ext>
            </a:extLst>
          </p:cNvPr>
          <p:cNvCxnSpPr>
            <a:cxnSpLocks/>
          </p:cNvCxnSpPr>
          <p:nvPr/>
        </p:nvCxnSpPr>
        <p:spPr>
          <a:xfrm flipH="1">
            <a:off x="5919019" y="5268854"/>
            <a:ext cx="561422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37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data flow&#10;&#10;Description automatically generated">
            <a:extLst>
              <a:ext uri="{FF2B5EF4-FFF2-40B4-BE49-F238E27FC236}">
                <a16:creationId xmlns:a16="http://schemas.microsoft.com/office/drawing/2014/main" id="{92EC03E8-C83B-0C38-A60C-6A59B323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17555"/>
          <a:stretch/>
        </p:blipFill>
        <p:spPr>
          <a:xfrm>
            <a:off x="1345151" y="2154548"/>
            <a:ext cx="10356601" cy="4236720"/>
          </a:xfrm>
          <a:prstGeom prst="rect">
            <a:avLst/>
          </a:prstGeom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5BDC2-C2C0-E8D8-ED94-049B48B07EFD}"/>
              </a:ext>
            </a:extLst>
          </p:cNvPr>
          <p:cNvCxnSpPr>
            <a:cxnSpLocks/>
          </p:cNvCxnSpPr>
          <p:nvPr/>
        </p:nvCxnSpPr>
        <p:spPr>
          <a:xfrm flipH="1">
            <a:off x="10756490" y="4513006"/>
            <a:ext cx="176981" cy="4876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5CBFF2-FCE4-CA67-DAF6-81793227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96" y="4324385"/>
            <a:ext cx="701364" cy="7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8DC84-4FB0-7225-92DE-BA270F9D3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4" y="3267002"/>
            <a:ext cx="701364" cy="701364"/>
          </a:xfrm>
          <a:prstGeom prst="rect">
            <a:avLst/>
          </a:prstGeom>
        </p:spPr>
      </p:pic>
      <p:pic>
        <p:nvPicPr>
          <p:cNvPr id="9" name="Graphic 8" descr="Plugged Unplugged with solid fill">
            <a:extLst>
              <a:ext uri="{FF2B5EF4-FFF2-40B4-BE49-F238E27FC236}">
                <a16:creationId xmlns:a16="http://schemas.microsoft.com/office/drawing/2014/main" id="{4DEF5A88-78FE-23F4-EB61-FDB2406EE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787" y="5373040"/>
            <a:ext cx="701364" cy="701364"/>
          </a:xfrm>
          <a:prstGeom prst="rect">
            <a:avLst/>
          </a:prstGeom>
        </p:spPr>
      </p:pic>
      <p:pic>
        <p:nvPicPr>
          <p:cNvPr id="10" name="Picture 9" descr="A diagram of a data flow&#10;&#10;Description automatically generated">
            <a:extLst>
              <a:ext uri="{FF2B5EF4-FFF2-40B4-BE49-F238E27FC236}">
                <a16:creationId xmlns:a16="http://schemas.microsoft.com/office/drawing/2014/main" id="{1D5C8CD2-43EA-C60E-214D-711435F24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1"/>
          <a:stretch/>
        </p:blipFill>
        <p:spPr>
          <a:xfrm>
            <a:off x="529818" y="2069209"/>
            <a:ext cx="2228622" cy="280011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8D163-FDB1-1EC6-13ED-48AA82B12F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9338072" y="4862870"/>
            <a:ext cx="2304247" cy="1260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C4C405-F56D-9669-626E-8A1EBA86E41B}"/>
              </a:ext>
            </a:extLst>
          </p:cNvPr>
          <p:cNvSpPr txBox="1"/>
          <p:nvPr/>
        </p:nvSpPr>
        <p:spPr>
          <a:xfrm>
            <a:off x="10071736" y="2202840"/>
            <a:ext cx="17234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GrafanaLabs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Lando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/>
              <a:t>Light. (2017)</a:t>
            </a:r>
          </a:p>
          <a:p>
            <a:pPr algn="r"/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C8439DC8-6FB9-6F96-4B0F-C42B7EF65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176" y="2203589"/>
            <a:ext cx="701364" cy="7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6B998D-300E-6C38-91ED-42935DD99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838080" y="859437"/>
            <a:ext cx="10049521" cy="54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ASPBERRY-PI RPI5-4GB-SINGLE SBC, Raspberry Pi5 4Go, BCM2712, Arm  Cortex-A76, RAM 4Go, MicroSD, Wifi, HDMI, Bouton Power">
            <a:extLst>
              <a:ext uri="{FF2B5EF4-FFF2-40B4-BE49-F238E27FC236}">
                <a16:creationId xmlns:a16="http://schemas.microsoft.com/office/drawing/2014/main" id="{D8B87151-F328-A4E0-8222-5DD84259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0" y="4441111"/>
            <a:ext cx="1810788" cy="13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03/06/2024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D7C30D17-CC1D-3F8A-50C4-82A22064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9671" r="8056" b="12017"/>
          <a:stretch/>
        </p:blipFill>
        <p:spPr>
          <a:xfrm>
            <a:off x="1951963" y="878356"/>
            <a:ext cx="8287473" cy="5705324"/>
          </a:xfrm>
          <a:prstGeom prst="rect">
            <a:avLst/>
          </a:prstGeom>
        </p:spPr>
      </p:pic>
      <p:pic>
        <p:nvPicPr>
          <p:cNvPr id="1030" name="Picture 6" descr="Aeotec Z-Stick 7 | Z-Wave Plus V2 | ZWA010 | Série 700">
            <a:extLst>
              <a:ext uri="{FF2B5EF4-FFF2-40B4-BE49-F238E27FC236}">
                <a16:creationId xmlns:a16="http://schemas.microsoft.com/office/drawing/2014/main" id="{215B2E45-A153-66DC-AFE9-3A1E8D64E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12808" r="20473" b="15443"/>
          <a:stretch/>
        </p:blipFill>
        <p:spPr bwMode="auto">
          <a:xfrm>
            <a:off x="0" y="2894324"/>
            <a:ext cx="1941549" cy="17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425E1AD-E237-63FC-423D-DA5A93426C4E}"/>
              </a:ext>
            </a:extLst>
          </p:cNvPr>
          <p:cNvSpPr/>
          <p:nvPr/>
        </p:nvSpPr>
        <p:spPr>
          <a:xfrm rot="11026746">
            <a:off x="8294735" y="5046953"/>
            <a:ext cx="21386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983E8F-3200-C3CF-BAE1-91F93A63223B}"/>
              </a:ext>
            </a:extLst>
          </p:cNvPr>
          <p:cNvSpPr/>
          <p:nvPr/>
        </p:nvSpPr>
        <p:spPr>
          <a:xfrm rot="21248045">
            <a:off x="1768501" y="3698586"/>
            <a:ext cx="164355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eotec Smart Switch 7 Z-Wave Plus Switch : Amazon.fr: Informatique">
            <a:extLst>
              <a:ext uri="{FF2B5EF4-FFF2-40B4-BE49-F238E27FC236}">
                <a16:creationId xmlns:a16="http://schemas.microsoft.com/office/drawing/2014/main" id="{4658C051-5E55-B7A2-DF19-1DE19ED3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36" y="2261035"/>
            <a:ext cx="1904072" cy="10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029394-D1AD-43B0-3064-F66B8E22C793}"/>
              </a:ext>
            </a:extLst>
          </p:cNvPr>
          <p:cNvSpPr/>
          <p:nvPr/>
        </p:nvSpPr>
        <p:spPr>
          <a:xfrm rot="8100421">
            <a:off x="8384367" y="3457942"/>
            <a:ext cx="249030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9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5199</TotalTime>
  <Words>1393</Words>
  <Application>Microsoft Office PowerPoint</Application>
  <PresentationFormat>Widescreen</PresentationFormat>
  <Paragraphs>237</Paragraphs>
  <Slides>21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du LISTIC</dc:title>
  <dc:subject/>
  <dc:creator>Ammar Mian</dc:creator>
  <dc:description/>
  <cp:lastModifiedBy>Matthieu Verlynde</cp:lastModifiedBy>
  <cp:revision>35</cp:revision>
  <dcterms:created xsi:type="dcterms:W3CDTF">2022-02-28T08:40:07Z</dcterms:created>
  <dcterms:modified xsi:type="dcterms:W3CDTF">2024-06-04T15:32:32Z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